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1" r:id="rId4"/>
    <p:sldId id="257" r:id="rId5"/>
    <p:sldId id="258" r:id="rId6"/>
    <p:sldId id="259" r:id="rId7"/>
    <p:sldId id="260" r:id="rId8"/>
    <p:sldId id="261" r:id="rId9"/>
    <p:sldId id="265" r:id="rId10"/>
    <p:sldId id="262" r:id="rId11"/>
    <p:sldId id="263" r:id="rId12"/>
    <p:sldId id="267" r:id="rId13"/>
    <p:sldId id="266" r:id="rId14"/>
    <p:sldId id="268" r:id="rId15"/>
    <p:sldId id="269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4"/>
  </p:normalViewPr>
  <p:slideViewPr>
    <p:cSldViewPr snapToGrid="0" snapToObjects="1">
      <p:cViewPr varScale="1">
        <p:scale>
          <a:sx n="74" d="100"/>
          <a:sy n="7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12/23/2021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188544-CB8F-4E4C-B86C-1AD23BB69E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 dirty="0"/>
              <a:t>RTA-SWaT project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E1057B4-2539-7441-A014-C68B7BE4B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623304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A70CA6-DECC-784B-BCD3-3F09EA67F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Open Source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343F920-3511-0A4E-A7B3-E6C786DEF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91559"/>
            <a:ext cx="10324010" cy="3581872"/>
          </a:xfrm>
        </p:spPr>
        <p:txBody>
          <a:bodyPr>
            <a:normAutofit/>
          </a:bodyPr>
          <a:lstStyle/>
          <a:p>
            <a:r>
              <a:rPr lang="en-US" sz="2000" dirty="0"/>
              <a:t>The frameworks we are about to use are :</a:t>
            </a:r>
          </a:p>
          <a:p>
            <a:pPr marL="0" indent="0">
              <a:buNone/>
            </a:pPr>
            <a:r>
              <a:rPr lang="en-US" sz="2000" dirty="0"/>
              <a:t>Kafka, Spark, Influx DB, and docker to communicate.</a:t>
            </a:r>
          </a:p>
          <a:p>
            <a:r>
              <a:rPr lang="en-US" sz="2000" dirty="0"/>
              <a:t>Kafka provides guaranteed message delivery with proper ordering.</a:t>
            </a:r>
          </a:p>
          <a:p>
            <a:r>
              <a:rPr lang="en-US" sz="2000" dirty="0"/>
              <a:t>As the stream data comes continuously and is voluminous, we require a scalable distributed framework. We can use Apache Spark which is fault-tolerant and supports distributed real-time computation systems for processing fast, large streams of data.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x-none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5E505B2-DD9D-A44D-B5DF-0480DBB4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5409686"/>
            <a:ext cx="2513286" cy="12566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8979BA7-339C-9948-9272-70E67FCCB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262" y="5385520"/>
            <a:ext cx="2769475" cy="1304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80F68349-1CD9-2D44-A6FF-8BD77EB38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8109" y="5382881"/>
            <a:ext cx="2629600" cy="13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703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E731AD2-7BD2-4C4F-8E76-C0DD8E0E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Algorithm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E2AC457-2E05-C643-893E-E392393BC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042583"/>
            <a:ext cx="9613861" cy="35993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x-none" dirty="0"/>
              <a:t>In this part, we apply 4 algothims which are the used for anomaly detection.</a:t>
            </a:r>
          </a:p>
          <a:p>
            <a:pPr>
              <a:lnSpc>
                <a:spcPct val="150000"/>
              </a:lnSpc>
            </a:pPr>
            <a:r>
              <a:rPr lang="x-none" dirty="0"/>
              <a:t>There are: Isolation Forest, K-means, One-class SVM and DBSCAN</a:t>
            </a:r>
          </a:p>
          <a:p>
            <a:pPr>
              <a:lnSpc>
                <a:spcPct val="150000"/>
              </a:lnSpc>
            </a:pPr>
            <a:r>
              <a:rPr lang="x-none" dirty="0"/>
              <a:t>After unsupervised algorithm implementation part, we apply classification. This process and hyper-tuning is done in Python.</a:t>
            </a:r>
          </a:p>
          <a:p>
            <a:endParaRPr lang="x-none" dirty="0"/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268367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BB6C9F-5224-704E-944B-9EFA1428C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Data </a:t>
            </a:r>
            <a:r>
              <a:rPr lang="en-US" dirty="0"/>
              <a:t>visualization</a:t>
            </a:r>
            <a:endParaRPr lang="x-none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="" xmlns:a16="http://schemas.microsoft.com/office/drawing/2014/main" id="{6E2BFC01-DE07-A940-AC46-69919FDAF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717" y="2074042"/>
            <a:ext cx="5984283" cy="3538481"/>
          </a:xfr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33A975FE-83E7-5D48-AB86-42E821BFD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738" y="2074042"/>
            <a:ext cx="5854262" cy="353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5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63399CD-3BBA-134F-9F42-9CF35C3F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Data </a:t>
            </a:r>
            <a:r>
              <a:rPr lang="en-US" dirty="0"/>
              <a:t>visualization</a:t>
            </a:r>
            <a:endParaRPr lang="x-non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06489E64-A7D5-EF4E-8B25-EC56B1402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038" y="2340312"/>
            <a:ext cx="9743008" cy="3640074"/>
          </a:xfrm>
        </p:spPr>
      </p:pic>
    </p:spTree>
    <p:extLst>
      <p:ext uri="{BB962C8B-B14F-4D97-AF65-F5344CB8AC3E}">
        <p14:creationId xmlns:p14="http://schemas.microsoft.com/office/powerpoint/2010/main" val="166259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59179A0-CF85-E844-A000-32D75DF6B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Data </a:t>
            </a:r>
            <a:r>
              <a:rPr lang="en-US" dirty="0"/>
              <a:t>visualization</a:t>
            </a:r>
            <a:endParaRPr lang="x-non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932" y="1999768"/>
            <a:ext cx="6485467" cy="4727298"/>
          </a:xfrm>
        </p:spPr>
      </p:pic>
    </p:spTree>
    <p:extLst>
      <p:ext uri="{BB962C8B-B14F-4D97-AF65-F5344CB8AC3E}">
        <p14:creationId xmlns:p14="http://schemas.microsoft.com/office/powerpoint/2010/main" val="945245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Data </a:t>
            </a:r>
            <a:r>
              <a:rPr lang="en-US" dirty="0"/>
              <a:t>visualization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867" y="1962255"/>
            <a:ext cx="6844315" cy="4684077"/>
          </a:xfrm>
        </p:spPr>
      </p:pic>
    </p:spTree>
    <p:extLst>
      <p:ext uri="{BB962C8B-B14F-4D97-AF65-F5344CB8AC3E}">
        <p14:creationId xmlns:p14="http://schemas.microsoft.com/office/powerpoint/2010/main" val="1945899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1913765-23FF-E043-A5B5-487A38B29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Thanks for your attention.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6B9E7DD-C011-DA41-B4D4-ED416FE56F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x-none" sz="4000" dirty="0"/>
              <a:t>Any question?</a:t>
            </a:r>
          </a:p>
        </p:txBody>
      </p:sp>
    </p:spTree>
    <p:extLst>
      <p:ext uri="{BB962C8B-B14F-4D97-AF65-F5344CB8AC3E}">
        <p14:creationId xmlns:p14="http://schemas.microsoft.com/office/powerpoint/2010/main" val="2634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3"/>
            <a:ext cx="4329561" cy="359931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Mohamed </a:t>
            </a:r>
            <a:r>
              <a:rPr lang="en-US" b="1" dirty="0" err="1" smtClean="0"/>
              <a:t>Aharrat</a:t>
            </a:r>
            <a:r>
              <a:rPr lang="en-US" b="1" dirty="0" smtClean="0"/>
              <a:t>				</a:t>
            </a:r>
            <a:endParaRPr lang="en-US" dirty="0"/>
          </a:p>
          <a:p>
            <a:r>
              <a:rPr lang="en-US" b="1" dirty="0"/>
              <a:t>Environment setup with Docker</a:t>
            </a:r>
            <a:endParaRPr lang="en-US" dirty="0"/>
          </a:p>
          <a:p>
            <a:r>
              <a:rPr lang="en-US" b="1" dirty="0"/>
              <a:t>Kafka Integration</a:t>
            </a:r>
            <a:endParaRPr lang="en-US" dirty="0"/>
          </a:p>
          <a:p>
            <a:r>
              <a:rPr lang="en-US" b="1" dirty="0"/>
              <a:t>Spark Integration (</a:t>
            </a:r>
            <a:r>
              <a:rPr lang="en-US" b="1" dirty="0" err="1"/>
              <a:t>PySpark</a:t>
            </a:r>
            <a:r>
              <a:rPr lang="en-US" b="1" dirty="0"/>
              <a:t>)</a:t>
            </a:r>
            <a:endParaRPr lang="en-US" dirty="0"/>
          </a:p>
          <a:p>
            <a:r>
              <a:rPr lang="en-US" b="1" dirty="0" err="1"/>
              <a:t>InfluxDB</a:t>
            </a:r>
            <a:r>
              <a:rPr lang="en-US" b="1" dirty="0"/>
              <a:t> Storage</a:t>
            </a:r>
            <a:endParaRPr lang="en-US" dirty="0"/>
          </a:p>
          <a:p>
            <a:r>
              <a:rPr lang="en-US" b="1" dirty="0" err="1"/>
              <a:t>Grafana</a:t>
            </a:r>
            <a:r>
              <a:rPr lang="en-US" b="1" dirty="0"/>
              <a:t> Integration</a:t>
            </a:r>
            <a:endParaRPr lang="en-US" dirty="0"/>
          </a:p>
          <a:p>
            <a:r>
              <a:rPr lang="en-US" b="1" dirty="0" err="1"/>
              <a:t>Chronograf</a:t>
            </a:r>
            <a:r>
              <a:rPr lang="en-US" b="1" dirty="0"/>
              <a:t> Integration</a:t>
            </a:r>
            <a:endParaRPr lang="en-US" dirty="0"/>
          </a:p>
          <a:p>
            <a:r>
              <a:rPr lang="en-US" b="1" dirty="0"/>
              <a:t>Spark processing logic</a:t>
            </a:r>
            <a:endParaRPr lang="en-US" dirty="0"/>
          </a:p>
          <a:p>
            <a:r>
              <a:rPr lang="en-US" b="1" dirty="0"/>
              <a:t>Pipeline 1 (One class SVM)</a:t>
            </a:r>
            <a:endParaRPr lang="en-US" dirty="0"/>
          </a:p>
          <a:p>
            <a:r>
              <a:rPr lang="en-US" b="1" dirty="0" err="1"/>
              <a:t>Grafana</a:t>
            </a:r>
            <a:r>
              <a:rPr lang="en-US" b="1" dirty="0"/>
              <a:t> Dashboard for Pipeline 1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37915" y="2336873"/>
            <a:ext cx="448184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Sarvarjna</a:t>
            </a:r>
            <a:r>
              <a:rPr lang="en-US" b="1" dirty="0" smtClean="0"/>
              <a:t> Lakshmi Narayana</a:t>
            </a:r>
          </a:p>
          <a:p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Initial Kafka producer setup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Pipeline 3 (K Means) and 5 (LOF)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Grafana</a:t>
            </a:r>
            <a:r>
              <a:rPr lang="en-US" b="1" dirty="0"/>
              <a:t> Dashboard for Pipeline 3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Monitoring metrics setup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Metric Collection using </a:t>
            </a:r>
            <a:r>
              <a:rPr lang="en-US" b="1" dirty="0" err="1"/>
              <a:t>Telegraf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Metrics Monitoring Dashboard using </a:t>
            </a:r>
            <a:r>
              <a:rPr lang="en-US" b="1" dirty="0" err="1"/>
              <a:t>Chronograf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 </a:t>
            </a:r>
            <a:r>
              <a:rPr lang="en-US" dirty="0" err="1"/>
              <a:t>Influxdb</a:t>
            </a:r>
            <a:r>
              <a:rPr lang="en-US" dirty="0"/>
              <a:t>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783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2" y="2336873"/>
            <a:ext cx="3943194" cy="359931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Samir </a:t>
            </a:r>
            <a:r>
              <a:rPr lang="en-US" b="1" dirty="0" err="1" smtClean="0"/>
              <a:t>Aliyev</a:t>
            </a:r>
            <a:endParaRPr lang="en-US" dirty="0"/>
          </a:p>
          <a:p>
            <a:r>
              <a:rPr lang="en-US" b="1" dirty="0"/>
              <a:t>Data </a:t>
            </a:r>
            <a:r>
              <a:rPr lang="en-US" b="1" dirty="0" smtClean="0"/>
              <a:t>Preprocessing ( PCA and </a:t>
            </a:r>
            <a:r>
              <a:rPr lang="en-US" b="1" dirty="0" err="1" smtClean="0"/>
              <a:t>Standatzation</a:t>
            </a:r>
            <a:endParaRPr lang="en-US" b="1" dirty="0" smtClean="0"/>
          </a:p>
          <a:p>
            <a:endParaRPr lang="en-US" dirty="0"/>
          </a:p>
          <a:p>
            <a:r>
              <a:rPr lang="en-US" b="1" dirty="0"/>
              <a:t>Pipeline 2 (Isolation Forest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Pipeline 2( Logistic regression</a:t>
            </a:r>
          </a:p>
          <a:p>
            <a:r>
              <a:rPr lang="en-US" b="1" dirty="0" smtClean="0"/>
              <a:t>Influx-</a:t>
            </a:r>
            <a:r>
              <a:rPr lang="en-US" b="1" dirty="0" err="1" smtClean="0"/>
              <a:t>Grafana</a:t>
            </a:r>
            <a:r>
              <a:rPr lang="en-US" b="1" dirty="0" smtClean="0"/>
              <a:t> connection for Pipeline2</a:t>
            </a:r>
            <a:endParaRPr lang="en-US" dirty="0"/>
          </a:p>
          <a:p>
            <a:r>
              <a:rPr lang="en-US" b="1" dirty="0" err="1"/>
              <a:t>Grafana</a:t>
            </a:r>
            <a:r>
              <a:rPr lang="en-US" b="1" dirty="0"/>
              <a:t> Dashboard for pipeline 2</a:t>
            </a:r>
            <a:endParaRPr lang="en-US" dirty="0"/>
          </a:p>
          <a:p>
            <a:r>
              <a:rPr lang="en-US" dirty="0" smtClean="0"/>
              <a:t>Report contribution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24282" y="2336873"/>
            <a:ext cx="48295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Khasay</a:t>
            </a:r>
            <a:r>
              <a:rPr lang="en-US" dirty="0" smtClean="0"/>
              <a:t> </a:t>
            </a:r>
            <a:r>
              <a:rPr lang="en-US" dirty="0" err="1" smtClean="0"/>
              <a:t>Mirzali</a:t>
            </a: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Pipeline 4 (DB Scan)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Initial data exploration </a:t>
            </a:r>
            <a:r>
              <a:rPr lang="en-US" b="1" dirty="0" smtClean="0"/>
              <a:t>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Influx </a:t>
            </a:r>
            <a:r>
              <a:rPr lang="en-US" b="1" dirty="0" err="1" smtClean="0"/>
              <a:t>Grafana</a:t>
            </a:r>
            <a:r>
              <a:rPr lang="en-US" b="1" dirty="0" smtClean="0"/>
              <a:t> connection for pipeline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585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236D397-E102-3345-A946-4BDCB392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31C4BFE-044E-9148-972E-FE002D349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081048"/>
            <a:ext cx="9613861" cy="45299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x-none" dirty="0"/>
              <a:t>1) Dataset information</a:t>
            </a:r>
          </a:p>
          <a:p>
            <a:pPr>
              <a:lnSpc>
                <a:spcPct val="150000"/>
              </a:lnSpc>
            </a:pPr>
            <a:r>
              <a:rPr lang="x-none" dirty="0"/>
              <a:t>2) Data pre-processing</a:t>
            </a:r>
          </a:p>
          <a:p>
            <a:pPr>
              <a:lnSpc>
                <a:spcPct val="150000"/>
              </a:lnSpc>
            </a:pPr>
            <a:r>
              <a:rPr lang="x-none" dirty="0"/>
              <a:t>3) Process design schema </a:t>
            </a:r>
          </a:p>
          <a:p>
            <a:pPr>
              <a:lnSpc>
                <a:spcPct val="150000"/>
              </a:lnSpc>
            </a:pPr>
            <a:r>
              <a:rPr lang="x-none" dirty="0"/>
              <a:t>4) Open Source tools for our project</a:t>
            </a:r>
          </a:p>
          <a:p>
            <a:pPr>
              <a:lnSpc>
                <a:spcPct val="150000"/>
              </a:lnSpc>
            </a:pPr>
            <a:r>
              <a:rPr lang="x-none" dirty="0"/>
              <a:t>5)Algorithm selection</a:t>
            </a:r>
          </a:p>
          <a:p>
            <a:pPr>
              <a:lnSpc>
                <a:spcPct val="150000"/>
              </a:lnSpc>
            </a:pPr>
            <a:r>
              <a:rPr lang="x-none" dirty="0"/>
              <a:t>6) Data visualisation</a:t>
            </a:r>
          </a:p>
          <a:p>
            <a:pPr>
              <a:lnSpc>
                <a:spcPct val="150000"/>
              </a:lnSpc>
            </a:pPr>
            <a:endParaRPr lang="x-none" dirty="0"/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96601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BDFCD95-AC05-244E-B4E9-84763F3E1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Dataset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C37B910-8EFD-9B4C-807C-97160E99F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840534" cy="3599316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dataset consists of 13661 samples with 51 attributes which were collected for 6 continuous days. All the data was logged continuously once every second for 136 hours into a Historian server. </a:t>
            </a:r>
          </a:p>
          <a:p>
            <a:pPr>
              <a:lnSpc>
                <a:spcPct val="150000"/>
              </a:lnSpc>
            </a:pPr>
            <a:r>
              <a:rPr lang="en-US" dirty="0"/>
              <a:t>Data recorded in the Historian was obtained from the sensors and actuators of the testbed.</a:t>
            </a:r>
            <a:br>
              <a:rPr lang="en-US" dirty="0"/>
            </a:b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408918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194BE86-0E45-F548-8519-D8C3E867C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Description of attributes</a:t>
            </a:r>
            <a:endParaRPr lang="x-none" dirty="0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DE1CEA4F-ED98-6943-8152-5E73C080979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2035915"/>
            <a:ext cx="3480937" cy="470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E658E0F7-BB6A-054B-836D-6093D6545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824" y="2035915"/>
            <a:ext cx="3538358" cy="470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585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6C0859-B0F8-6642-A800-33CAF36E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x-none" dirty="0"/>
              <a:t>Data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539E8FE-E7F5-B143-BB98-D868663C12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x-none" dirty="0"/>
              <a:t>In this process, we dropped 12 columns which consists of one value. So, these atributes does not have effect on final outcome.</a:t>
            </a:r>
          </a:p>
          <a:p>
            <a:r>
              <a:rPr lang="en-US" dirty="0"/>
              <a:t>The attributes namely :</a:t>
            </a:r>
          </a:p>
          <a:p>
            <a:r>
              <a:rPr lang="en-US" dirty="0"/>
              <a:t>AIT401, P102, P202, P204, P206, P302, P402, P403, P404, P502, P601, P603</a:t>
            </a:r>
          </a:p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175234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A436BDD-B623-8B46-AA81-EFD8D0FD6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823324"/>
          </a:xfrm>
        </p:spPr>
        <p:txBody>
          <a:bodyPr/>
          <a:lstStyle/>
          <a:p>
            <a:pPr algn="ctr"/>
            <a:r>
              <a:rPr lang="x-none" dirty="0"/>
              <a:t>Process design schema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9E4F6E36-234C-994B-A2AB-1950110EA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017" y="1576552"/>
            <a:ext cx="8207965" cy="5202620"/>
          </a:xfrm>
        </p:spPr>
      </p:pic>
    </p:spTree>
    <p:extLst>
      <p:ext uri="{BB962C8B-B14F-4D97-AF65-F5344CB8AC3E}">
        <p14:creationId xmlns:p14="http://schemas.microsoft.com/office/powerpoint/2010/main" val="945279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631C78-D7F2-A14E-8658-0F871926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Data published by Kafka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="" xmlns:a16="http://schemas.microsoft.com/office/drawing/2014/main" id="{15346B52-3C2A-A84C-9C55-B463D5A0F7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930" y="2550186"/>
            <a:ext cx="9821252" cy="3241013"/>
          </a:xfrm>
        </p:spPr>
      </p:pic>
    </p:spTree>
    <p:extLst>
      <p:ext uri="{BB962C8B-B14F-4D97-AF65-F5344CB8AC3E}">
        <p14:creationId xmlns:p14="http://schemas.microsoft.com/office/powerpoint/2010/main" val="199072561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153</TotalTime>
  <Words>377</Words>
  <Application>Microsoft Office PowerPoint</Application>
  <PresentationFormat>Widescreen</PresentationFormat>
  <Paragraphs>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Trebuchet MS</vt:lpstr>
      <vt:lpstr>Berlin</vt:lpstr>
      <vt:lpstr>RTA-SWaT project </vt:lpstr>
      <vt:lpstr>Task Distribution</vt:lpstr>
      <vt:lpstr>Task Distribution</vt:lpstr>
      <vt:lpstr>Summary</vt:lpstr>
      <vt:lpstr>Dataset information</vt:lpstr>
      <vt:lpstr>Description of attributes</vt:lpstr>
      <vt:lpstr>Data pre-processing</vt:lpstr>
      <vt:lpstr>Process design schema</vt:lpstr>
      <vt:lpstr>Data published by Kafka</vt:lpstr>
      <vt:lpstr>Open Source tools</vt:lpstr>
      <vt:lpstr>Algorithm selection</vt:lpstr>
      <vt:lpstr>Data visualization</vt:lpstr>
      <vt:lpstr>Data visualization</vt:lpstr>
      <vt:lpstr>Data visualization</vt:lpstr>
      <vt:lpstr>Data visualization</vt:lpstr>
      <vt:lpstr>Thanks for your attention.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RTA-SWaT project </dc:title>
  <dc:creator>Microsoft Office User</dc:creator>
  <cp:lastModifiedBy>Samir</cp:lastModifiedBy>
  <cp:revision>11</cp:revision>
  <dcterms:created xsi:type="dcterms:W3CDTF">2021-11-26T17:48:54Z</dcterms:created>
  <dcterms:modified xsi:type="dcterms:W3CDTF">2021-12-23T15:55:53Z</dcterms:modified>
</cp:coreProperties>
</file>